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67" r:id="rId5"/>
    <p:sldId id="259" r:id="rId6"/>
    <p:sldId id="260" r:id="rId7"/>
    <p:sldId id="268" r:id="rId8"/>
    <p:sldId id="261" r:id="rId9"/>
    <p:sldId id="262" r:id="rId10"/>
    <p:sldId id="263" r:id="rId11"/>
    <p:sldId id="264" r:id="rId12"/>
    <p:sldId id="265"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724"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70F6B0-0EF4-410D-B23D-38915412DA13}" type="datetimeFigureOut">
              <a:rPr lang="en-US" smtClean="0"/>
              <a:t>12/4/2020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F0D5DA-5A16-4C26-BBAE-CC100BE39377}" type="slidenum">
              <a:rPr lang="en-US" smtClean="0"/>
              <a:t>‹#›</a:t>
            </a:fld>
            <a:endParaRPr lang="en-US"/>
          </a:p>
        </p:txBody>
      </p:sp>
    </p:spTree>
    <p:extLst>
      <p:ext uri="{BB962C8B-B14F-4D97-AF65-F5344CB8AC3E}">
        <p14:creationId xmlns:p14="http://schemas.microsoft.com/office/powerpoint/2010/main" val="3876528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rgbClr val="FF0000"/>
                </a:solidFill>
                <a:effectLst/>
                <a:latin typeface="+mn-lt"/>
                <a:ea typeface="+mn-ea"/>
                <a:cs typeface="+mn-cs"/>
              </a:rPr>
              <a:t>Credential Management is also a proposed </a:t>
            </a:r>
            <a:r>
              <a:rPr lang="en-US" sz="1200" u="none" strike="noStrike" kern="1200" dirty="0" smtClean="0">
                <a:solidFill>
                  <a:srgbClr val="FF0000"/>
                </a:solidFill>
                <a:effectLst/>
                <a:latin typeface="+mn-lt"/>
                <a:ea typeface="+mn-ea"/>
                <a:cs typeface="+mn-cs"/>
              </a:rPr>
              <a:t>application programming interface</a:t>
            </a:r>
            <a:r>
              <a:rPr lang="en-US" sz="1200" kern="1200" dirty="0" smtClean="0">
                <a:solidFill>
                  <a:srgbClr val="FF0000"/>
                </a:solidFill>
                <a:effectLst/>
                <a:latin typeface="+mn-lt"/>
                <a:ea typeface="+mn-ea"/>
                <a:cs typeface="+mn-cs"/>
              </a:rPr>
              <a:t> (API) under development by the </a:t>
            </a:r>
            <a:r>
              <a:rPr lang="en-US" sz="1200" u="none" strike="noStrike" kern="1200" dirty="0" smtClean="0">
                <a:solidFill>
                  <a:srgbClr val="FF0000"/>
                </a:solidFill>
                <a:effectLst/>
                <a:latin typeface="+mn-lt"/>
                <a:ea typeface="+mn-ea"/>
                <a:cs typeface="+mn-cs"/>
              </a:rPr>
              <a:t>World Wide Web Consortium</a:t>
            </a:r>
            <a:r>
              <a:rPr lang="en-US" sz="1200" kern="1200" dirty="0" smtClean="0">
                <a:solidFill>
                  <a:srgbClr val="FF0000"/>
                </a:solidFill>
                <a:effectLst/>
                <a:latin typeface="+mn-lt"/>
                <a:ea typeface="+mn-ea"/>
                <a:cs typeface="+mn-cs"/>
              </a:rPr>
              <a:t> for standardizing aspects of how </a:t>
            </a:r>
            <a:r>
              <a:rPr lang="en-US" sz="1200" u="none" strike="noStrike" kern="1200" dirty="0" smtClean="0">
                <a:solidFill>
                  <a:srgbClr val="FF0000"/>
                </a:solidFill>
                <a:effectLst/>
                <a:latin typeface="+mn-lt"/>
                <a:ea typeface="+mn-ea"/>
                <a:cs typeface="+mn-cs"/>
              </a:rPr>
              <a:t>password managers</a:t>
            </a:r>
            <a:r>
              <a:rPr lang="en-US" sz="1200" u="none" strike="noStrike" kern="1200" baseline="0" dirty="0" smtClean="0">
                <a:solidFill>
                  <a:srgbClr val="FF0000"/>
                </a:solidFill>
                <a:effectLst/>
                <a:latin typeface="+mn-lt"/>
                <a:ea typeface="+mn-ea"/>
                <a:cs typeface="+mn-cs"/>
              </a:rPr>
              <a:t> </a:t>
            </a:r>
            <a:r>
              <a:rPr lang="en-US" sz="1200" kern="1200" dirty="0" smtClean="0">
                <a:solidFill>
                  <a:srgbClr val="FF0000"/>
                </a:solidFill>
                <a:effectLst/>
                <a:latin typeface="+mn-lt"/>
                <a:ea typeface="+mn-ea"/>
                <a:cs typeface="+mn-cs"/>
              </a:rPr>
              <a:t>used by web </a:t>
            </a:r>
            <a:r>
              <a:rPr lang="en-US" sz="1200" u="none" strike="noStrike" kern="1200" dirty="0" smtClean="0">
                <a:solidFill>
                  <a:srgbClr val="FF0000"/>
                </a:solidFill>
                <a:effectLst/>
                <a:latin typeface="+mn-lt"/>
                <a:ea typeface="+mn-ea"/>
                <a:cs typeface="+mn-cs"/>
              </a:rPr>
              <a:t>user agents</a:t>
            </a:r>
            <a:r>
              <a:rPr lang="en-US" sz="1200" kern="1200" dirty="0" smtClean="0">
                <a:solidFill>
                  <a:srgbClr val="FF0000"/>
                </a:solidFill>
                <a:effectLst/>
                <a:latin typeface="+mn-lt"/>
                <a:ea typeface="+mn-ea"/>
                <a:cs typeface="+mn-cs"/>
              </a:rPr>
              <a:t> (</a:t>
            </a:r>
            <a:r>
              <a:rPr lang="en-US" sz="1200" u="none" strike="noStrike" kern="1200" dirty="0" smtClean="0">
                <a:solidFill>
                  <a:srgbClr val="FF0000"/>
                </a:solidFill>
                <a:effectLst/>
                <a:latin typeface="+mn-lt"/>
                <a:ea typeface="+mn-ea"/>
                <a:cs typeface="+mn-cs"/>
              </a:rPr>
              <a:t>web browsers</a:t>
            </a:r>
            <a:r>
              <a:rPr lang="en-US" sz="1200" kern="1200" dirty="0" smtClean="0">
                <a:solidFill>
                  <a:srgbClr val="FF0000"/>
                </a:solidFill>
                <a:effectLst/>
                <a:latin typeface="+mn-lt"/>
                <a:ea typeface="+mn-ea"/>
                <a:cs typeface="+mn-cs"/>
              </a:rPr>
              <a:t> and other applications) create, store, use, and modify username and password combinations for logins, in addition to the management of "</a:t>
            </a:r>
            <a:r>
              <a:rPr lang="en-US" sz="1200" u="none" strike="noStrike" kern="1200" dirty="0" smtClean="0">
                <a:solidFill>
                  <a:srgbClr val="FF0000"/>
                </a:solidFill>
                <a:effectLst/>
                <a:latin typeface="+mn-lt"/>
                <a:ea typeface="+mn-ea"/>
                <a:cs typeface="+mn-cs"/>
              </a:rPr>
              <a:t>federated”</a:t>
            </a:r>
            <a:r>
              <a:rPr lang="en-US" sz="1200" kern="1200" dirty="0" smtClean="0">
                <a:solidFill>
                  <a:srgbClr val="FF0000"/>
                </a:solidFill>
                <a:effectLst/>
                <a:latin typeface="+mn-lt"/>
                <a:ea typeface="+mn-ea"/>
                <a:cs typeface="+mn-cs"/>
              </a:rPr>
              <a:t> credentials (such as </a:t>
            </a:r>
            <a:r>
              <a:rPr lang="en-US" sz="1200" u="none" strike="noStrike" kern="1200" dirty="0" smtClean="0">
                <a:solidFill>
                  <a:srgbClr val="FF0000"/>
                </a:solidFill>
                <a:effectLst/>
                <a:latin typeface="+mn-lt"/>
                <a:ea typeface="+mn-ea"/>
                <a:cs typeface="+mn-cs"/>
              </a:rPr>
              <a:t>single sign-on</a:t>
            </a:r>
            <a:r>
              <a:rPr lang="en-US" sz="1200" kern="1200" dirty="0" smtClean="0">
                <a:solidFill>
                  <a:srgbClr val="FF0000"/>
                </a:solidFill>
                <a:effectLst/>
                <a:latin typeface="+mn-lt"/>
                <a:ea typeface="+mn-ea"/>
                <a:cs typeface="+mn-cs"/>
              </a:rPr>
              <a:t> </a:t>
            </a:r>
            <a:r>
              <a:rPr lang="en-US" sz="1200" kern="1200" dirty="0" smtClean="0">
                <a:solidFill>
                  <a:schemeClr val="tx1"/>
                </a:solidFill>
                <a:effectLst/>
                <a:latin typeface="+mn-lt"/>
                <a:ea typeface="+mn-ea"/>
                <a:cs typeface="+mn-cs"/>
              </a:rPr>
              <a:t>tokens) by user agents.</a:t>
            </a:r>
          </a:p>
          <a:p>
            <a:endParaRPr lang="en-US" u="none" dirty="0">
              <a:solidFill>
                <a:srgbClr val="FF0000"/>
              </a:solidFill>
            </a:endParaRPr>
          </a:p>
        </p:txBody>
      </p:sp>
      <p:sp>
        <p:nvSpPr>
          <p:cNvPr id="4" name="Slide Number Placeholder 3"/>
          <p:cNvSpPr>
            <a:spLocks noGrp="1"/>
          </p:cNvSpPr>
          <p:nvPr>
            <p:ph type="sldNum" sz="quarter" idx="10"/>
          </p:nvPr>
        </p:nvSpPr>
        <p:spPr/>
        <p:txBody>
          <a:bodyPr/>
          <a:lstStyle/>
          <a:p>
            <a:fld id="{01F0D5DA-5A16-4C26-BBAE-CC100BE39377}" type="slidenum">
              <a:rPr lang="en-US" smtClean="0"/>
              <a:t>2</a:t>
            </a:fld>
            <a:endParaRPr lang="en-US"/>
          </a:p>
        </p:txBody>
      </p:sp>
    </p:spTree>
    <p:extLst>
      <p:ext uri="{BB962C8B-B14F-4D97-AF65-F5344CB8AC3E}">
        <p14:creationId xmlns:p14="http://schemas.microsoft.com/office/powerpoint/2010/main" val="71353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sz="1200" dirty="0" smtClean="0"/>
              <a:t>The key thing </a:t>
            </a:r>
            <a:r>
              <a:rPr lang="en-US" sz="1200" dirty="0" smtClean="0"/>
              <a:t>provided </a:t>
            </a:r>
            <a:r>
              <a:rPr lang="en-US" sz="1200" dirty="0" smtClean="0"/>
              <a:t>by the token is the </a:t>
            </a:r>
            <a:r>
              <a:rPr lang="en-US" sz="1200" dirty="0" smtClean="0"/>
              <a:t>identity </a:t>
            </a:r>
            <a:r>
              <a:rPr lang="en-US" sz="1200" dirty="0" smtClean="0"/>
              <a:t>of the person and the relative permission that the person have. This is done by creation of assertion identifiers embedded in the token itself.</a:t>
            </a:r>
            <a:r>
              <a:rPr lang="en-US" sz="1200" baseline="0" dirty="0" smtClean="0"/>
              <a:t> </a:t>
            </a:r>
            <a:r>
              <a:rPr lang="en-US" sz="1200" dirty="0" smtClean="0"/>
              <a:t>For one to get a token, he/she have to provide some credentials as part of the process.</a:t>
            </a:r>
            <a:r>
              <a:rPr lang="en-US" sz="1200" baseline="0" dirty="0" smtClean="0"/>
              <a:t> </a:t>
            </a:r>
            <a:r>
              <a:rPr lang="en-US" sz="1200" dirty="0" smtClean="0"/>
              <a:t>If you are a user, your will be required to provide username and password.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endParaRPr lang="en-US" dirty="0"/>
          </a:p>
        </p:txBody>
      </p:sp>
      <p:sp>
        <p:nvSpPr>
          <p:cNvPr id="4" name="Slide Number Placeholder 3"/>
          <p:cNvSpPr>
            <a:spLocks noGrp="1"/>
          </p:cNvSpPr>
          <p:nvPr>
            <p:ph type="sldNum" sz="quarter" idx="10"/>
          </p:nvPr>
        </p:nvSpPr>
        <p:spPr/>
        <p:txBody>
          <a:bodyPr/>
          <a:lstStyle/>
          <a:p>
            <a:fld id="{01F0D5DA-5A16-4C26-BBAE-CC100BE39377}" type="slidenum">
              <a:rPr lang="en-US" smtClean="0"/>
              <a:t>3</a:t>
            </a:fld>
            <a:endParaRPr lang="en-US"/>
          </a:p>
        </p:txBody>
      </p:sp>
    </p:spTree>
    <p:extLst>
      <p:ext uri="{BB962C8B-B14F-4D97-AF65-F5344CB8AC3E}">
        <p14:creationId xmlns:p14="http://schemas.microsoft.com/office/powerpoint/2010/main" val="2381344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Protocol for credential management.</a:t>
            </a:r>
            <a:endParaRPr lang="en-US" dirty="0"/>
          </a:p>
        </p:txBody>
      </p:sp>
      <p:sp>
        <p:nvSpPr>
          <p:cNvPr id="4" name="Slide Number Placeholder 3"/>
          <p:cNvSpPr>
            <a:spLocks noGrp="1"/>
          </p:cNvSpPr>
          <p:nvPr>
            <p:ph type="sldNum" sz="quarter" idx="10"/>
          </p:nvPr>
        </p:nvSpPr>
        <p:spPr/>
        <p:txBody>
          <a:bodyPr/>
          <a:lstStyle/>
          <a:p>
            <a:fld id="{01F0D5DA-5A16-4C26-BBAE-CC100BE39377}" type="slidenum">
              <a:rPr lang="en-US" smtClean="0"/>
              <a:t>4</a:t>
            </a:fld>
            <a:endParaRPr lang="en-US"/>
          </a:p>
        </p:txBody>
      </p:sp>
    </p:spTree>
    <p:extLst>
      <p:ext uri="{BB962C8B-B14F-4D97-AF65-F5344CB8AC3E}">
        <p14:creationId xmlns:p14="http://schemas.microsoft.com/office/powerpoint/2010/main" val="451230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sz="1200" dirty="0" smtClean="0"/>
              <a:t>The access and secret key provide input on your identity and the relative permission you have by referring to some collective assertion IDs.  There are also things like the X.S509 request signing certificate. The certificate is attached to users and they are required to provide the right certificate on any request that they make.</a:t>
            </a:r>
            <a:r>
              <a:rPr lang="en-US" sz="1200" baseline="0" dirty="0" smtClean="0"/>
              <a:t> </a:t>
            </a:r>
            <a:r>
              <a:rPr lang="en-US" sz="1200" dirty="0" smtClean="0"/>
              <a:t>One can have up to two access keys and have a discretion of making them active or inactive or even deleting them.</a:t>
            </a:r>
          </a:p>
          <a:p>
            <a:endParaRPr lang="en-US" dirty="0"/>
          </a:p>
        </p:txBody>
      </p:sp>
      <p:sp>
        <p:nvSpPr>
          <p:cNvPr id="4" name="Slide Number Placeholder 3"/>
          <p:cNvSpPr>
            <a:spLocks noGrp="1"/>
          </p:cNvSpPr>
          <p:nvPr>
            <p:ph type="sldNum" sz="quarter" idx="10"/>
          </p:nvPr>
        </p:nvSpPr>
        <p:spPr/>
        <p:txBody>
          <a:bodyPr/>
          <a:lstStyle/>
          <a:p>
            <a:fld id="{01F0D5DA-5A16-4C26-BBAE-CC100BE39377}" type="slidenum">
              <a:rPr lang="en-US" smtClean="0"/>
              <a:t>5</a:t>
            </a:fld>
            <a:endParaRPr lang="en-US"/>
          </a:p>
        </p:txBody>
      </p:sp>
    </p:spTree>
    <p:extLst>
      <p:ext uri="{BB962C8B-B14F-4D97-AF65-F5344CB8AC3E}">
        <p14:creationId xmlns:p14="http://schemas.microsoft.com/office/powerpoint/2010/main" val="3708924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dirty="0" smtClean="0"/>
              <a:t>AWS and managed policies have useful control and authorization. The main issues is the who creates the policy and how it should be maintained over time. </a:t>
            </a:r>
          </a:p>
          <a:p>
            <a:pPr>
              <a:lnSpc>
                <a:spcPct val="200000"/>
              </a:lnSpc>
            </a:pPr>
            <a:r>
              <a:rPr lang="en-US" dirty="0" smtClean="0"/>
              <a:t>For the AWS policy, the AWS creates the policy and maintains the policy over time.</a:t>
            </a:r>
            <a:r>
              <a:rPr lang="en-US" baseline="0" dirty="0" smtClean="0"/>
              <a:t> </a:t>
            </a:r>
            <a:r>
              <a:rPr lang="en-US" dirty="0" smtClean="0"/>
              <a:t>When using the AWS policy, a new IPI automatically updates itself on the background which is not the case for the customer managed policies </a:t>
            </a:r>
          </a:p>
          <a:p>
            <a:endParaRPr lang="en-US" dirty="0"/>
          </a:p>
        </p:txBody>
      </p:sp>
      <p:sp>
        <p:nvSpPr>
          <p:cNvPr id="4" name="Slide Number Placeholder 3"/>
          <p:cNvSpPr>
            <a:spLocks noGrp="1"/>
          </p:cNvSpPr>
          <p:nvPr>
            <p:ph type="sldNum" sz="quarter" idx="10"/>
          </p:nvPr>
        </p:nvSpPr>
        <p:spPr/>
        <p:txBody>
          <a:bodyPr/>
          <a:lstStyle/>
          <a:p>
            <a:fld id="{01F0D5DA-5A16-4C26-BBAE-CC100BE39377}" type="slidenum">
              <a:rPr lang="en-US" smtClean="0"/>
              <a:t>6</a:t>
            </a:fld>
            <a:endParaRPr lang="en-US"/>
          </a:p>
        </p:txBody>
      </p:sp>
    </p:spTree>
    <p:extLst>
      <p:ext uri="{BB962C8B-B14F-4D97-AF65-F5344CB8AC3E}">
        <p14:creationId xmlns:p14="http://schemas.microsoft.com/office/powerpoint/2010/main" val="242298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Typical</a:t>
            </a:r>
            <a:r>
              <a:rPr lang="en-US" baseline="0" dirty="0" smtClean="0"/>
              <a:t> example of AWS-managed policies work.</a:t>
            </a:r>
            <a:endParaRPr lang="en-US" dirty="0"/>
          </a:p>
        </p:txBody>
      </p:sp>
      <p:sp>
        <p:nvSpPr>
          <p:cNvPr id="4" name="Slide Number Placeholder 3"/>
          <p:cNvSpPr>
            <a:spLocks noGrp="1"/>
          </p:cNvSpPr>
          <p:nvPr>
            <p:ph type="sldNum" sz="quarter" idx="10"/>
          </p:nvPr>
        </p:nvSpPr>
        <p:spPr/>
        <p:txBody>
          <a:bodyPr/>
          <a:lstStyle/>
          <a:p>
            <a:fld id="{01F0D5DA-5A16-4C26-BBAE-CC100BE39377}" type="slidenum">
              <a:rPr lang="en-US" smtClean="0"/>
              <a:t>7</a:t>
            </a:fld>
            <a:endParaRPr lang="en-US"/>
          </a:p>
        </p:txBody>
      </p:sp>
    </p:spTree>
    <p:extLst>
      <p:ext uri="{BB962C8B-B14F-4D97-AF65-F5344CB8AC3E}">
        <p14:creationId xmlns:p14="http://schemas.microsoft.com/office/powerpoint/2010/main" val="40047180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big question is who creates the policy and how we should maintain them over time. One of the ways is Customer managed policy which have two flavors: Inline and managed policies. An inline policy is a policy that you imbed inside a user group or rows and is restricted to only using it in one identity.</a:t>
            </a:r>
            <a:endParaRPr lang="en-US" dirty="0"/>
          </a:p>
        </p:txBody>
      </p:sp>
      <p:sp>
        <p:nvSpPr>
          <p:cNvPr id="4" name="Slide Number Placeholder 3"/>
          <p:cNvSpPr>
            <a:spLocks noGrp="1"/>
          </p:cNvSpPr>
          <p:nvPr>
            <p:ph type="sldNum" sz="quarter" idx="10"/>
          </p:nvPr>
        </p:nvSpPr>
        <p:spPr/>
        <p:txBody>
          <a:bodyPr/>
          <a:lstStyle/>
          <a:p>
            <a:fld id="{01F0D5DA-5A16-4C26-BBAE-CC100BE39377}" type="slidenum">
              <a:rPr lang="en-US" smtClean="0"/>
              <a:t>8</a:t>
            </a:fld>
            <a:endParaRPr lang="en-US"/>
          </a:p>
        </p:txBody>
      </p:sp>
    </p:spTree>
    <p:extLst>
      <p:ext uri="{BB962C8B-B14F-4D97-AF65-F5344CB8AC3E}">
        <p14:creationId xmlns:p14="http://schemas.microsoft.com/office/powerpoint/2010/main" val="29634919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Managed Policy has a policy object that you can attach to multiple groups or multiple rows and is a re-usable type of policy.  Inline management give us important mechanism but they are limited in that they are not reusable and their identity is specific. This makes it to have a high administrative costs potentially leveraging them in maintaining them over time.</a:t>
            </a:r>
            <a:endParaRPr lang="en-US" dirty="0"/>
          </a:p>
        </p:txBody>
      </p:sp>
      <p:sp>
        <p:nvSpPr>
          <p:cNvPr id="4" name="Slide Number Placeholder 3"/>
          <p:cNvSpPr>
            <a:spLocks noGrp="1"/>
          </p:cNvSpPr>
          <p:nvPr>
            <p:ph type="sldNum" sz="quarter" idx="10"/>
          </p:nvPr>
        </p:nvSpPr>
        <p:spPr/>
        <p:txBody>
          <a:bodyPr/>
          <a:lstStyle/>
          <a:p>
            <a:fld id="{01F0D5DA-5A16-4C26-BBAE-CC100BE39377}" type="slidenum">
              <a:rPr lang="en-US" smtClean="0"/>
              <a:t>9</a:t>
            </a:fld>
            <a:endParaRPr lang="en-US"/>
          </a:p>
        </p:txBody>
      </p:sp>
    </p:spTree>
    <p:extLst>
      <p:ext uri="{BB962C8B-B14F-4D97-AF65-F5344CB8AC3E}">
        <p14:creationId xmlns:p14="http://schemas.microsoft.com/office/powerpoint/2010/main" val="3789547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different types of policies are for different use cases. In most cases, we recommend that you use managed policies instead of inline policies. </a:t>
            </a:r>
            <a:endParaRPr lang="en-US" dirty="0"/>
          </a:p>
        </p:txBody>
      </p:sp>
      <p:sp>
        <p:nvSpPr>
          <p:cNvPr id="4" name="Slide Number Placeholder 3"/>
          <p:cNvSpPr>
            <a:spLocks noGrp="1"/>
          </p:cNvSpPr>
          <p:nvPr>
            <p:ph type="sldNum" sz="quarter" idx="10"/>
          </p:nvPr>
        </p:nvSpPr>
        <p:spPr/>
        <p:txBody>
          <a:bodyPr/>
          <a:lstStyle/>
          <a:p>
            <a:fld id="{01F0D5DA-5A16-4C26-BBAE-CC100BE39377}" type="slidenum">
              <a:rPr lang="en-US" smtClean="0"/>
              <a:t>10</a:t>
            </a:fld>
            <a:endParaRPr lang="en-US"/>
          </a:p>
        </p:txBody>
      </p:sp>
    </p:spTree>
    <p:extLst>
      <p:ext uri="{BB962C8B-B14F-4D97-AF65-F5344CB8AC3E}">
        <p14:creationId xmlns:p14="http://schemas.microsoft.com/office/powerpoint/2010/main" val="1509025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can allow users in your AWS account to attach and detach policies while maintaining control over the permissions defined in those policies. In effect, you can designate some users as full administrators—that is, administrators that can create, update, and delete policies. You can then designate other users as limited administrators. That is, administrators that can attach policies to other principal entities, but only the policies that you have allowed them to attach. AWS maintains AWS managed policies and updates them when necessary (for example, to add permissions for new AWS services), without you having to make changes. The updates are automatically applied to the principal entities that you have attached the AWS managed policy to. </a:t>
            </a:r>
            <a:endParaRPr lang="en-US" dirty="0"/>
          </a:p>
        </p:txBody>
      </p:sp>
      <p:sp>
        <p:nvSpPr>
          <p:cNvPr id="4" name="Slide Number Placeholder 3"/>
          <p:cNvSpPr>
            <a:spLocks noGrp="1"/>
          </p:cNvSpPr>
          <p:nvPr>
            <p:ph type="sldNum" sz="quarter" idx="10"/>
          </p:nvPr>
        </p:nvSpPr>
        <p:spPr/>
        <p:txBody>
          <a:bodyPr/>
          <a:lstStyle/>
          <a:p>
            <a:fld id="{01F0D5DA-5A16-4C26-BBAE-CC100BE39377}" type="slidenum">
              <a:rPr lang="en-US" smtClean="0"/>
              <a:t>11</a:t>
            </a:fld>
            <a:endParaRPr lang="en-US"/>
          </a:p>
        </p:txBody>
      </p:sp>
    </p:spTree>
    <p:extLst>
      <p:ext uri="{BB962C8B-B14F-4D97-AF65-F5344CB8AC3E}">
        <p14:creationId xmlns:p14="http://schemas.microsoft.com/office/powerpoint/2010/main" val="1010769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Inline policies are useful if you want to maintain a strict one-to-one relationship between a policy and the identity that it's applied to. For example, you want to be sure that the permissions in a policy are not inadvertently assigned to an identity other than the one they're intended for. When you use an inline policy, the permissions in the policy cannot be inadvertently attached to the wrong identity. In addition, when you use the AWS Management Console to delete that identity, the policies embedded in the identity are deleted as well. That's because they are part of the principal entity. </a:t>
            </a:r>
          </a:p>
          <a:p>
            <a:endParaRPr lang="en-US" dirty="0"/>
          </a:p>
        </p:txBody>
      </p:sp>
      <p:sp>
        <p:nvSpPr>
          <p:cNvPr id="4" name="Slide Number Placeholder 3"/>
          <p:cNvSpPr>
            <a:spLocks noGrp="1"/>
          </p:cNvSpPr>
          <p:nvPr>
            <p:ph type="sldNum" sz="quarter" idx="10"/>
          </p:nvPr>
        </p:nvSpPr>
        <p:spPr/>
        <p:txBody>
          <a:bodyPr/>
          <a:lstStyle/>
          <a:p>
            <a:fld id="{01F0D5DA-5A16-4C26-BBAE-CC100BE39377}" type="slidenum">
              <a:rPr lang="en-US" smtClean="0"/>
              <a:t>12</a:t>
            </a:fld>
            <a:endParaRPr lang="en-US"/>
          </a:p>
        </p:txBody>
      </p:sp>
    </p:spTree>
    <p:extLst>
      <p:ext uri="{BB962C8B-B14F-4D97-AF65-F5344CB8AC3E}">
        <p14:creationId xmlns:p14="http://schemas.microsoft.com/office/powerpoint/2010/main" val="3886434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C9521D9-B598-405D-BDA2-A9F6C16EB365}"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C8649F-99F0-4965-B7EB-5E4C79CA3024}" type="slidenum">
              <a:rPr lang="en-US" smtClean="0"/>
              <a:t>‹#›</a:t>
            </a:fld>
            <a:endParaRPr lang="en-US"/>
          </a:p>
        </p:txBody>
      </p:sp>
    </p:spTree>
    <p:extLst>
      <p:ext uri="{BB962C8B-B14F-4D97-AF65-F5344CB8AC3E}">
        <p14:creationId xmlns:p14="http://schemas.microsoft.com/office/powerpoint/2010/main" val="1907454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9521D9-B598-405D-BDA2-A9F6C16EB365}"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C8649F-99F0-4965-B7EB-5E4C79CA3024}" type="slidenum">
              <a:rPr lang="en-US" smtClean="0"/>
              <a:t>‹#›</a:t>
            </a:fld>
            <a:endParaRPr lang="en-US"/>
          </a:p>
        </p:txBody>
      </p:sp>
    </p:spTree>
    <p:extLst>
      <p:ext uri="{BB962C8B-B14F-4D97-AF65-F5344CB8AC3E}">
        <p14:creationId xmlns:p14="http://schemas.microsoft.com/office/powerpoint/2010/main" val="2607168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9521D9-B598-405D-BDA2-A9F6C16EB365}"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C8649F-99F0-4965-B7EB-5E4C79CA3024}" type="slidenum">
              <a:rPr lang="en-US" smtClean="0"/>
              <a:t>‹#›</a:t>
            </a:fld>
            <a:endParaRPr lang="en-US"/>
          </a:p>
        </p:txBody>
      </p:sp>
    </p:spTree>
    <p:extLst>
      <p:ext uri="{BB962C8B-B14F-4D97-AF65-F5344CB8AC3E}">
        <p14:creationId xmlns:p14="http://schemas.microsoft.com/office/powerpoint/2010/main" val="2311486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C9521D9-B598-405D-BDA2-A9F6C16EB365}"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C8649F-99F0-4965-B7EB-5E4C79CA3024}" type="slidenum">
              <a:rPr lang="en-US" smtClean="0"/>
              <a:t>‹#›</a:t>
            </a:fld>
            <a:endParaRPr lang="en-US"/>
          </a:p>
        </p:txBody>
      </p:sp>
    </p:spTree>
    <p:extLst>
      <p:ext uri="{BB962C8B-B14F-4D97-AF65-F5344CB8AC3E}">
        <p14:creationId xmlns:p14="http://schemas.microsoft.com/office/powerpoint/2010/main" val="2234015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C9521D9-B598-405D-BDA2-A9F6C16EB365}" type="datetimeFigureOut">
              <a:rPr lang="en-US" smtClean="0"/>
              <a:t>12/4/2020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C8649F-99F0-4965-B7EB-5E4C79CA3024}" type="slidenum">
              <a:rPr lang="en-US" smtClean="0"/>
              <a:t>‹#›</a:t>
            </a:fld>
            <a:endParaRPr lang="en-US"/>
          </a:p>
        </p:txBody>
      </p:sp>
    </p:spTree>
    <p:extLst>
      <p:ext uri="{BB962C8B-B14F-4D97-AF65-F5344CB8AC3E}">
        <p14:creationId xmlns:p14="http://schemas.microsoft.com/office/powerpoint/2010/main" val="2012501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C9521D9-B598-405D-BDA2-A9F6C16EB365}" type="datetimeFigureOut">
              <a:rPr lang="en-US" smtClean="0"/>
              <a:t>12/4/2020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C8649F-99F0-4965-B7EB-5E4C79CA3024}" type="slidenum">
              <a:rPr lang="en-US" smtClean="0"/>
              <a:t>‹#›</a:t>
            </a:fld>
            <a:endParaRPr lang="en-US"/>
          </a:p>
        </p:txBody>
      </p:sp>
    </p:spTree>
    <p:extLst>
      <p:ext uri="{BB962C8B-B14F-4D97-AF65-F5344CB8AC3E}">
        <p14:creationId xmlns:p14="http://schemas.microsoft.com/office/powerpoint/2010/main" val="2732810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9521D9-B598-405D-BDA2-A9F6C16EB365}" type="datetimeFigureOut">
              <a:rPr lang="en-US" smtClean="0"/>
              <a:t>12/4/2020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C8649F-99F0-4965-B7EB-5E4C79CA3024}" type="slidenum">
              <a:rPr lang="en-US" smtClean="0"/>
              <a:t>‹#›</a:t>
            </a:fld>
            <a:endParaRPr lang="en-US"/>
          </a:p>
        </p:txBody>
      </p:sp>
    </p:spTree>
    <p:extLst>
      <p:ext uri="{BB962C8B-B14F-4D97-AF65-F5344CB8AC3E}">
        <p14:creationId xmlns:p14="http://schemas.microsoft.com/office/powerpoint/2010/main" val="2151188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9521D9-B598-405D-BDA2-A9F6C16EB365}"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C8649F-99F0-4965-B7EB-5E4C79CA3024}" type="slidenum">
              <a:rPr lang="en-US" smtClean="0"/>
              <a:t>‹#›</a:t>
            </a:fld>
            <a:endParaRPr lang="en-US"/>
          </a:p>
        </p:txBody>
      </p:sp>
    </p:spTree>
    <p:extLst>
      <p:ext uri="{BB962C8B-B14F-4D97-AF65-F5344CB8AC3E}">
        <p14:creationId xmlns:p14="http://schemas.microsoft.com/office/powerpoint/2010/main" val="1408337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9521D9-B598-405D-BDA2-A9F6C16EB365}" type="datetimeFigureOut">
              <a:rPr lang="en-US" smtClean="0"/>
              <a:t>12/4/2020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C8649F-99F0-4965-B7EB-5E4C79CA3024}" type="slidenum">
              <a:rPr lang="en-US" smtClean="0"/>
              <a:t>‹#›</a:t>
            </a:fld>
            <a:endParaRPr lang="en-US"/>
          </a:p>
        </p:txBody>
      </p:sp>
    </p:spTree>
    <p:extLst>
      <p:ext uri="{BB962C8B-B14F-4D97-AF65-F5344CB8AC3E}">
        <p14:creationId xmlns:p14="http://schemas.microsoft.com/office/powerpoint/2010/main" val="3110215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9521D9-B598-405D-BDA2-A9F6C16EB365}"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C8649F-99F0-4965-B7EB-5E4C79CA3024}" type="slidenum">
              <a:rPr lang="en-US" smtClean="0"/>
              <a:t>‹#›</a:t>
            </a:fld>
            <a:endParaRPr lang="en-US"/>
          </a:p>
        </p:txBody>
      </p:sp>
    </p:spTree>
    <p:extLst>
      <p:ext uri="{BB962C8B-B14F-4D97-AF65-F5344CB8AC3E}">
        <p14:creationId xmlns:p14="http://schemas.microsoft.com/office/powerpoint/2010/main" val="501337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9521D9-B598-405D-BDA2-A9F6C16EB365}"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C8649F-99F0-4965-B7EB-5E4C79CA3024}"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004195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9521D9-B598-405D-BDA2-A9F6C16EB365}"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C8649F-99F0-4965-B7EB-5E4C79CA3024}" type="slidenum">
              <a:rPr lang="en-US" smtClean="0"/>
              <a:t>‹#›</a:t>
            </a:fld>
            <a:endParaRPr lang="en-US"/>
          </a:p>
        </p:txBody>
      </p:sp>
    </p:spTree>
    <p:extLst>
      <p:ext uri="{BB962C8B-B14F-4D97-AF65-F5344CB8AC3E}">
        <p14:creationId xmlns:p14="http://schemas.microsoft.com/office/powerpoint/2010/main" val="68003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9521D9-B598-405D-BDA2-A9F6C16EB365}"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C8649F-99F0-4965-B7EB-5E4C79CA302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906826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9521D9-B598-405D-BDA2-A9F6C16EB365}"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C8649F-99F0-4965-B7EB-5E4C79CA3024}" type="slidenum">
              <a:rPr lang="en-US" smtClean="0"/>
              <a:t>‹#›</a:t>
            </a:fld>
            <a:endParaRPr lang="en-US"/>
          </a:p>
        </p:txBody>
      </p:sp>
    </p:spTree>
    <p:extLst>
      <p:ext uri="{BB962C8B-B14F-4D97-AF65-F5344CB8AC3E}">
        <p14:creationId xmlns:p14="http://schemas.microsoft.com/office/powerpoint/2010/main" val="5309951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9521D9-B598-405D-BDA2-A9F6C16EB365}"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C8649F-99F0-4965-B7EB-5E4C79CA3024}" type="slidenum">
              <a:rPr lang="en-US" smtClean="0"/>
              <a:t>‹#›</a:t>
            </a:fld>
            <a:endParaRPr lang="en-US"/>
          </a:p>
        </p:txBody>
      </p:sp>
    </p:spTree>
    <p:extLst>
      <p:ext uri="{BB962C8B-B14F-4D97-AF65-F5344CB8AC3E}">
        <p14:creationId xmlns:p14="http://schemas.microsoft.com/office/powerpoint/2010/main" val="32594729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C9521D9-B598-405D-BDA2-A9F6C16EB365}" type="datetimeFigureOut">
              <a:rPr lang="en-US" smtClean="0"/>
              <a:t>12/4/2020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C8649F-99F0-4965-B7EB-5E4C79CA3024}" type="slidenum">
              <a:rPr lang="en-US" smtClean="0"/>
              <a:t>‹#›</a:t>
            </a:fld>
            <a:endParaRPr lang="en-US"/>
          </a:p>
        </p:txBody>
      </p:sp>
    </p:spTree>
    <p:extLst>
      <p:ext uri="{BB962C8B-B14F-4D97-AF65-F5344CB8AC3E}">
        <p14:creationId xmlns:p14="http://schemas.microsoft.com/office/powerpoint/2010/main" val="2791081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C9521D9-B598-405D-BDA2-A9F6C16EB365}" type="datetimeFigureOut">
              <a:rPr lang="en-US" smtClean="0"/>
              <a:t>12/4/2020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9C8649F-99F0-4965-B7EB-5E4C79CA3024}" type="slidenum">
              <a:rPr lang="en-US" smtClean="0"/>
              <a:t>‹#›</a:t>
            </a:fld>
            <a:endParaRPr lang="en-US"/>
          </a:p>
        </p:txBody>
      </p:sp>
    </p:spTree>
    <p:extLst>
      <p:ext uri="{BB962C8B-B14F-4D97-AF65-F5344CB8AC3E}">
        <p14:creationId xmlns:p14="http://schemas.microsoft.com/office/powerpoint/2010/main" val="16841288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youtube.com/watch?v=OZsmKaIz_M0&amp;feature=youtu.b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58921"/>
            <a:ext cx="12064180" cy="3872024"/>
          </a:xfrm>
        </p:spPr>
        <p:txBody>
          <a:bodyPr>
            <a:normAutofit fontScale="90000"/>
          </a:bodyPr>
          <a:lstStyle/>
          <a:p>
            <a:pPr algn="ctr">
              <a:lnSpc>
                <a:spcPct val="200000"/>
              </a:lnSpc>
            </a:pPr>
            <a:r>
              <a:rPr lang="en-US" dirty="0" smtClean="0">
                <a:solidFill>
                  <a:srgbClr val="00B050"/>
                </a:solidFill>
              </a:rPr>
              <a:t>Credential </a:t>
            </a:r>
            <a:r>
              <a:rPr lang="en-US" dirty="0" smtClean="0">
                <a:solidFill>
                  <a:srgbClr val="00B050"/>
                </a:solidFill>
              </a:rPr>
              <a:t>Management and </a:t>
            </a:r>
            <a:r>
              <a:rPr lang="en-US" dirty="0" smtClean="0">
                <a:solidFill>
                  <a:srgbClr val="00B050"/>
                </a:solidFill>
              </a:rPr>
              <a:t>AWS </a:t>
            </a:r>
            <a:r>
              <a:rPr lang="en-US" dirty="0" smtClean="0">
                <a:solidFill>
                  <a:srgbClr val="00B050"/>
                </a:solidFill>
              </a:rPr>
              <a:t>&amp; Customer </a:t>
            </a:r>
            <a:r>
              <a:rPr lang="en-US" dirty="0" smtClean="0">
                <a:solidFill>
                  <a:srgbClr val="00B050"/>
                </a:solidFill>
              </a:rPr>
              <a:t>Managed </a:t>
            </a:r>
            <a:r>
              <a:rPr lang="en-US" dirty="0" smtClean="0">
                <a:solidFill>
                  <a:srgbClr val="00B050"/>
                </a:solidFill>
              </a:rPr>
              <a:t>Policies</a:t>
            </a:r>
            <a:br>
              <a:rPr lang="en-US" dirty="0" smtClean="0">
                <a:solidFill>
                  <a:srgbClr val="00B050"/>
                </a:solidFill>
              </a:rPr>
            </a:br>
            <a:r>
              <a:rPr lang="en-US" sz="2700" dirty="0" smtClean="0">
                <a:solidFill>
                  <a:srgbClr val="00B050"/>
                </a:solidFill>
              </a:rPr>
              <a:t>Name</a:t>
            </a:r>
            <a:br>
              <a:rPr lang="en-US" sz="2700" dirty="0" smtClean="0">
                <a:solidFill>
                  <a:srgbClr val="00B050"/>
                </a:solidFill>
              </a:rPr>
            </a:br>
            <a:r>
              <a:rPr lang="en-US" sz="2700" dirty="0" smtClean="0">
                <a:solidFill>
                  <a:srgbClr val="00B050"/>
                </a:solidFill>
              </a:rPr>
              <a:t>Institution of Affiliation </a:t>
            </a:r>
            <a:endParaRPr lang="en-US" sz="2700" dirty="0"/>
          </a:p>
        </p:txBody>
      </p:sp>
    </p:spTree>
    <p:extLst>
      <p:ext uri="{BB962C8B-B14F-4D97-AF65-F5344CB8AC3E}">
        <p14:creationId xmlns:p14="http://schemas.microsoft.com/office/powerpoint/2010/main" val="1945561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4690" y="776748"/>
            <a:ext cx="8596668" cy="894736"/>
          </a:xfrm>
        </p:spPr>
        <p:txBody>
          <a:bodyPr>
            <a:normAutofit/>
          </a:bodyPr>
          <a:lstStyle/>
          <a:p>
            <a:pPr algn="ctr"/>
            <a:r>
              <a:rPr lang="en-US" sz="3200" dirty="0" smtClean="0">
                <a:solidFill>
                  <a:srgbClr val="00B050"/>
                </a:solidFill>
              </a:rPr>
              <a:t>Credentials </a:t>
            </a:r>
            <a:r>
              <a:rPr lang="en-US" sz="3200" dirty="0" smtClean="0">
                <a:solidFill>
                  <a:srgbClr val="00B050"/>
                </a:solidFill>
              </a:rPr>
              <a:t>Management</a:t>
            </a:r>
            <a:endParaRPr lang="en-US" sz="3200" dirty="0">
              <a:solidFill>
                <a:srgbClr val="00B050"/>
              </a:solidFill>
            </a:endParaRPr>
          </a:p>
        </p:txBody>
      </p:sp>
      <p:sp>
        <p:nvSpPr>
          <p:cNvPr id="3" name="Content Placeholder 2"/>
          <p:cNvSpPr>
            <a:spLocks noGrp="1"/>
          </p:cNvSpPr>
          <p:nvPr>
            <p:ph idx="1"/>
          </p:nvPr>
        </p:nvSpPr>
        <p:spPr>
          <a:xfrm>
            <a:off x="677333" y="1543665"/>
            <a:ext cx="11406511" cy="5314335"/>
          </a:xfrm>
        </p:spPr>
        <p:txBody>
          <a:bodyPr>
            <a:normAutofit fontScale="92500"/>
          </a:bodyPr>
          <a:lstStyle/>
          <a:p>
            <a:pPr>
              <a:lnSpc>
                <a:spcPct val="210000"/>
              </a:lnSpc>
              <a:buFont typeface="Wingdings" panose="05000000000000000000" pitchFamily="2" charset="2"/>
              <a:buChar char="Ø"/>
            </a:pPr>
            <a:r>
              <a:rPr lang="en-US" sz="2400" dirty="0">
                <a:latin typeface="Constantia" panose="02030602050306030303" pitchFamily="18" charset="0"/>
              </a:rPr>
              <a:t>Credentials management is an established form of software that is used for issuing and managing </a:t>
            </a:r>
            <a:r>
              <a:rPr lang="en-US" sz="2400" dirty="0" smtClean="0">
                <a:latin typeface="Constantia" panose="02030602050306030303" pitchFamily="18" charset="0"/>
              </a:rPr>
              <a:t>credentials.</a:t>
            </a:r>
            <a:endParaRPr lang="en-US" sz="2400" dirty="0">
              <a:latin typeface="Constantia" panose="02030602050306030303" pitchFamily="18" charset="0"/>
            </a:endParaRPr>
          </a:p>
          <a:p>
            <a:pPr>
              <a:lnSpc>
                <a:spcPct val="210000"/>
              </a:lnSpc>
              <a:buFont typeface="Wingdings" panose="05000000000000000000" pitchFamily="2" charset="2"/>
              <a:buChar char="Ø"/>
            </a:pPr>
            <a:r>
              <a:rPr lang="en-US" sz="2400" dirty="0" smtClean="0">
                <a:latin typeface="Constantia" panose="02030602050306030303" pitchFamily="18" charset="0"/>
              </a:rPr>
              <a:t>Identity and Access </a:t>
            </a:r>
            <a:r>
              <a:rPr lang="en-US" sz="2400" dirty="0">
                <a:latin typeface="Constantia" panose="02030602050306030303" pitchFamily="18" charset="0"/>
              </a:rPr>
              <a:t>M</a:t>
            </a:r>
            <a:r>
              <a:rPr lang="en-US" sz="2400" dirty="0" smtClean="0">
                <a:latin typeface="Constantia" panose="02030602050306030303" pitchFamily="18" charset="0"/>
              </a:rPr>
              <a:t>anagement (IAM) provide different ways of getting important things through the use of a token.</a:t>
            </a:r>
          </a:p>
          <a:p>
            <a:pPr>
              <a:lnSpc>
                <a:spcPct val="210000"/>
              </a:lnSpc>
              <a:buFont typeface="Wingdings" panose="05000000000000000000" pitchFamily="2" charset="2"/>
              <a:buChar char="Ø"/>
            </a:pPr>
            <a:r>
              <a:rPr lang="en-US" sz="2400" dirty="0" smtClean="0">
                <a:latin typeface="Constantia" panose="02030602050306030303" pitchFamily="18" charset="0"/>
              </a:rPr>
              <a:t>AWS is IAM services are build in a manner that allows you to get a security token which allow someone to perform requests against the many different APIs within the AWS.</a:t>
            </a:r>
          </a:p>
          <a:p>
            <a:pPr marL="0" indent="0">
              <a:lnSpc>
                <a:spcPct val="210000"/>
              </a:lnSpc>
              <a:buNone/>
            </a:pPr>
            <a:endParaRPr lang="en-US" sz="1900" dirty="0"/>
          </a:p>
        </p:txBody>
      </p:sp>
    </p:spTree>
    <p:extLst>
      <p:ext uri="{BB962C8B-B14F-4D97-AF65-F5344CB8AC3E}">
        <p14:creationId xmlns:p14="http://schemas.microsoft.com/office/powerpoint/2010/main" val="3450529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7666" y="580103"/>
            <a:ext cx="8596668" cy="934065"/>
          </a:xfrm>
        </p:spPr>
        <p:txBody>
          <a:bodyPr>
            <a:normAutofit/>
          </a:bodyPr>
          <a:lstStyle/>
          <a:p>
            <a:pPr algn="ctr"/>
            <a:r>
              <a:rPr lang="en-US" sz="3200" dirty="0" smtClean="0">
                <a:solidFill>
                  <a:srgbClr val="00B050"/>
                </a:solidFill>
              </a:rPr>
              <a:t>Managing </a:t>
            </a:r>
            <a:r>
              <a:rPr lang="en-US" sz="3200" dirty="0">
                <a:solidFill>
                  <a:srgbClr val="00B050"/>
                </a:solidFill>
              </a:rPr>
              <a:t>User </a:t>
            </a:r>
            <a:r>
              <a:rPr lang="en-US" sz="3200" dirty="0" smtClean="0">
                <a:solidFill>
                  <a:srgbClr val="00B050"/>
                </a:solidFill>
              </a:rPr>
              <a:t>Credentials</a:t>
            </a:r>
            <a:endParaRPr lang="en-US" sz="3200" dirty="0">
              <a:solidFill>
                <a:srgbClr val="00B050"/>
              </a:solidFill>
            </a:endParaRPr>
          </a:p>
        </p:txBody>
      </p:sp>
      <p:sp>
        <p:nvSpPr>
          <p:cNvPr id="3" name="Content Placeholder 2"/>
          <p:cNvSpPr>
            <a:spLocks noGrp="1"/>
          </p:cNvSpPr>
          <p:nvPr>
            <p:ph idx="1"/>
          </p:nvPr>
        </p:nvSpPr>
        <p:spPr>
          <a:xfrm>
            <a:off x="167148" y="1297859"/>
            <a:ext cx="11857704" cy="5368412"/>
          </a:xfrm>
        </p:spPr>
        <p:txBody>
          <a:bodyPr>
            <a:normAutofit/>
          </a:bodyPr>
          <a:lstStyle/>
          <a:p>
            <a:pPr>
              <a:lnSpc>
                <a:spcPct val="200000"/>
              </a:lnSpc>
              <a:buFont typeface="Wingdings" panose="05000000000000000000" pitchFamily="2" charset="2"/>
              <a:buChar char="Ø"/>
            </a:pPr>
            <a:r>
              <a:rPr lang="en-US" sz="2400" dirty="0">
                <a:latin typeface="Constantia" panose="02030602050306030303" pitchFamily="18" charset="0"/>
              </a:rPr>
              <a:t>The key thing </a:t>
            </a:r>
            <a:r>
              <a:rPr lang="en-US" sz="2400" dirty="0" smtClean="0">
                <a:latin typeface="Constantia" panose="02030602050306030303" pitchFamily="18" charset="0"/>
              </a:rPr>
              <a:t>provided </a:t>
            </a:r>
            <a:r>
              <a:rPr lang="en-US" sz="2400" dirty="0">
                <a:latin typeface="Constantia" panose="02030602050306030303" pitchFamily="18" charset="0"/>
              </a:rPr>
              <a:t>by the token is the </a:t>
            </a:r>
            <a:r>
              <a:rPr lang="en-US" sz="2400" dirty="0" smtClean="0">
                <a:latin typeface="Constantia" panose="02030602050306030303" pitchFamily="18" charset="0"/>
              </a:rPr>
              <a:t>identity </a:t>
            </a:r>
            <a:r>
              <a:rPr lang="en-US" sz="2400" dirty="0">
                <a:latin typeface="Constantia" panose="02030602050306030303" pitchFamily="18" charset="0"/>
              </a:rPr>
              <a:t>of the person and the relative permission that the person have</a:t>
            </a:r>
            <a:r>
              <a:rPr lang="en-US" sz="2400" dirty="0" smtClean="0">
                <a:latin typeface="Constantia" panose="02030602050306030303" pitchFamily="18" charset="0"/>
              </a:rPr>
              <a:t>.</a:t>
            </a:r>
          </a:p>
          <a:p>
            <a:pPr>
              <a:lnSpc>
                <a:spcPct val="200000"/>
              </a:lnSpc>
              <a:buFont typeface="Wingdings" panose="05000000000000000000" pitchFamily="2" charset="2"/>
              <a:buChar char="Ø"/>
            </a:pPr>
            <a:r>
              <a:rPr lang="en-US" sz="2400" dirty="0" smtClean="0">
                <a:latin typeface="Constantia" panose="02030602050306030303" pitchFamily="18" charset="0"/>
              </a:rPr>
              <a:t>This </a:t>
            </a:r>
            <a:r>
              <a:rPr lang="en-US" sz="2400" dirty="0">
                <a:latin typeface="Constantia" panose="02030602050306030303" pitchFamily="18" charset="0"/>
              </a:rPr>
              <a:t>is done by creation of assertion identifiers embedded in the token itself</a:t>
            </a:r>
            <a:r>
              <a:rPr lang="en-US" sz="2400" dirty="0" smtClean="0">
                <a:latin typeface="Constantia" panose="02030602050306030303" pitchFamily="18" charset="0"/>
              </a:rPr>
              <a:t>.</a:t>
            </a:r>
          </a:p>
          <a:p>
            <a:pPr>
              <a:lnSpc>
                <a:spcPct val="200000"/>
              </a:lnSpc>
              <a:buFont typeface="Wingdings" panose="05000000000000000000" pitchFamily="2" charset="2"/>
              <a:buChar char="Ø"/>
            </a:pPr>
            <a:r>
              <a:rPr lang="en-US" sz="2400" dirty="0" smtClean="0">
                <a:latin typeface="Constantia" panose="02030602050306030303" pitchFamily="18" charset="0"/>
              </a:rPr>
              <a:t>For one to get a token, </a:t>
            </a:r>
            <a:r>
              <a:rPr lang="en-US" sz="2400" dirty="0" smtClean="0">
                <a:latin typeface="Constantia" panose="02030602050306030303" pitchFamily="18" charset="0"/>
              </a:rPr>
              <a:t>he/she have </a:t>
            </a:r>
            <a:r>
              <a:rPr lang="en-US" sz="2400" dirty="0" smtClean="0">
                <a:latin typeface="Constantia" panose="02030602050306030303" pitchFamily="18" charset="0"/>
              </a:rPr>
              <a:t>to provide some credentials as part of the process.</a:t>
            </a:r>
          </a:p>
          <a:p>
            <a:pPr>
              <a:lnSpc>
                <a:spcPct val="200000"/>
              </a:lnSpc>
              <a:buFont typeface="Wingdings" panose="05000000000000000000" pitchFamily="2" charset="2"/>
              <a:buChar char="Ø"/>
            </a:pPr>
            <a:r>
              <a:rPr lang="en-US" sz="2400" dirty="0" smtClean="0">
                <a:latin typeface="Constantia" panose="02030602050306030303" pitchFamily="18" charset="0"/>
              </a:rPr>
              <a:t>If you are a user, </a:t>
            </a:r>
            <a:r>
              <a:rPr lang="en-US" sz="2400" dirty="0" smtClean="0">
                <a:latin typeface="Constantia" panose="02030602050306030303" pitchFamily="18" charset="0"/>
              </a:rPr>
              <a:t>you </a:t>
            </a:r>
            <a:r>
              <a:rPr lang="en-US" sz="2400" dirty="0" smtClean="0">
                <a:latin typeface="Constantia" panose="02030602050306030303" pitchFamily="18" charset="0"/>
              </a:rPr>
              <a:t>will be required to provide username and password.</a:t>
            </a:r>
          </a:p>
          <a:p>
            <a:pPr>
              <a:lnSpc>
                <a:spcPct val="200000"/>
              </a:lnSpc>
              <a:buFont typeface="Wingdings" panose="05000000000000000000" pitchFamily="2" charset="2"/>
              <a:buChar char="Ø"/>
            </a:pPr>
            <a:endParaRPr lang="en-US" sz="2400" dirty="0" smtClean="0">
              <a:latin typeface="Constantia" panose="02030602050306030303" pitchFamily="18" charset="0"/>
            </a:endParaRPr>
          </a:p>
        </p:txBody>
      </p:sp>
    </p:spTree>
    <p:extLst>
      <p:ext uri="{BB962C8B-B14F-4D97-AF65-F5344CB8AC3E}">
        <p14:creationId xmlns:p14="http://schemas.microsoft.com/office/powerpoint/2010/main" val="3394950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37652" y="875071"/>
            <a:ext cx="5801032" cy="5722373"/>
          </a:xfrm>
        </p:spPr>
      </p:pic>
      <p:pic>
        <p:nvPicPr>
          <p:cNvPr id="6" name="Content Placeholder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938684" y="875071"/>
            <a:ext cx="6105832" cy="5722373"/>
          </a:xfrm>
        </p:spPr>
      </p:pic>
    </p:spTree>
    <p:extLst>
      <p:ext uri="{BB962C8B-B14F-4D97-AF65-F5344CB8AC3E}">
        <p14:creationId xmlns:p14="http://schemas.microsoft.com/office/powerpoint/2010/main" val="1801451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3588" y="186812"/>
            <a:ext cx="8596668" cy="943897"/>
          </a:xfrm>
        </p:spPr>
        <p:txBody>
          <a:bodyPr/>
          <a:lstStyle/>
          <a:p>
            <a:pPr algn="ctr"/>
            <a:r>
              <a:rPr lang="en-US" dirty="0" smtClean="0">
                <a:solidFill>
                  <a:srgbClr val="00B050"/>
                </a:solidFill>
              </a:rPr>
              <a:t>Managing </a:t>
            </a:r>
            <a:r>
              <a:rPr lang="en-US" dirty="0">
                <a:solidFill>
                  <a:srgbClr val="00B050"/>
                </a:solidFill>
              </a:rPr>
              <a:t>User </a:t>
            </a:r>
            <a:r>
              <a:rPr lang="en-US" dirty="0" smtClean="0">
                <a:solidFill>
                  <a:srgbClr val="00B050"/>
                </a:solidFill>
              </a:rPr>
              <a:t>Credentials Cont...</a:t>
            </a:r>
            <a:endParaRPr lang="en-US" dirty="0">
              <a:solidFill>
                <a:srgbClr val="00B050"/>
              </a:solidFill>
            </a:endParaRPr>
          </a:p>
        </p:txBody>
      </p:sp>
      <p:sp>
        <p:nvSpPr>
          <p:cNvPr id="3" name="Content Placeholder 2"/>
          <p:cNvSpPr>
            <a:spLocks noGrp="1"/>
          </p:cNvSpPr>
          <p:nvPr>
            <p:ph idx="1"/>
          </p:nvPr>
        </p:nvSpPr>
        <p:spPr>
          <a:xfrm>
            <a:off x="176982" y="943898"/>
            <a:ext cx="11818374" cy="5830528"/>
          </a:xfrm>
        </p:spPr>
        <p:txBody>
          <a:bodyPr>
            <a:noAutofit/>
          </a:bodyPr>
          <a:lstStyle/>
          <a:p>
            <a:pPr>
              <a:lnSpc>
                <a:spcPct val="200000"/>
              </a:lnSpc>
              <a:buFont typeface="Wingdings" panose="05000000000000000000" pitchFamily="2" charset="2"/>
              <a:buChar char="Ø"/>
            </a:pPr>
            <a:r>
              <a:rPr lang="en-US" sz="2200" dirty="0">
                <a:latin typeface="Constantia" panose="02030602050306030303" pitchFamily="18" charset="0"/>
              </a:rPr>
              <a:t>For one performing more programmatic interactions </a:t>
            </a:r>
            <a:r>
              <a:rPr lang="en-US" sz="2200" dirty="0" smtClean="0">
                <a:latin typeface="Constantia" panose="02030602050306030303" pitchFamily="18" charset="0"/>
              </a:rPr>
              <a:t>with </a:t>
            </a:r>
            <a:r>
              <a:rPr lang="en-US" sz="2200" dirty="0">
                <a:latin typeface="Constantia" panose="02030602050306030303" pitchFamily="18" charset="0"/>
              </a:rPr>
              <a:t>AWS, one needs to use access and the secret access key which are </a:t>
            </a:r>
            <a:r>
              <a:rPr lang="en-US" sz="2200" dirty="0" smtClean="0">
                <a:latin typeface="Constantia" panose="02030602050306030303" pitchFamily="18" charset="0"/>
              </a:rPr>
              <a:t>an encrypted </a:t>
            </a:r>
            <a:r>
              <a:rPr lang="en-US" sz="2200" dirty="0">
                <a:latin typeface="Constantia" panose="02030602050306030303" pitchFamily="18" charset="0"/>
              </a:rPr>
              <a:t>set of identifier information</a:t>
            </a:r>
            <a:r>
              <a:rPr lang="en-US" sz="2200" dirty="0" smtClean="0">
                <a:latin typeface="Constantia" panose="02030602050306030303" pitchFamily="18" charset="0"/>
              </a:rPr>
              <a:t>.</a:t>
            </a:r>
          </a:p>
          <a:p>
            <a:pPr>
              <a:lnSpc>
                <a:spcPct val="200000"/>
              </a:lnSpc>
              <a:buFont typeface="Wingdings" panose="05000000000000000000" pitchFamily="2" charset="2"/>
              <a:buChar char="Ø"/>
            </a:pPr>
            <a:r>
              <a:rPr lang="en-US" sz="2200" dirty="0" smtClean="0">
                <a:latin typeface="Constantia" panose="02030602050306030303" pitchFamily="18" charset="0"/>
              </a:rPr>
              <a:t> The </a:t>
            </a:r>
            <a:r>
              <a:rPr lang="en-US" sz="2200" dirty="0">
                <a:latin typeface="Constantia" panose="02030602050306030303" pitchFamily="18" charset="0"/>
              </a:rPr>
              <a:t>access and secret key </a:t>
            </a:r>
            <a:r>
              <a:rPr lang="en-US" sz="2200" dirty="0" smtClean="0">
                <a:latin typeface="Constantia" panose="02030602050306030303" pitchFamily="18" charset="0"/>
              </a:rPr>
              <a:t>provide </a:t>
            </a:r>
            <a:r>
              <a:rPr lang="en-US" sz="2200" dirty="0">
                <a:latin typeface="Constantia" panose="02030602050306030303" pitchFamily="18" charset="0"/>
              </a:rPr>
              <a:t>input on your identity and the relative permission you have by referring to some collective assertion IDs.  </a:t>
            </a:r>
          </a:p>
          <a:p>
            <a:pPr>
              <a:lnSpc>
                <a:spcPct val="200000"/>
              </a:lnSpc>
              <a:buFont typeface="Wingdings" panose="05000000000000000000" pitchFamily="2" charset="2"/>
              <a:buChar char="Ø"/>
            </a:pPr>
            <a:r>
              <a:rPr lang="en-US" sz="2200" dirty="0" smtClean="0">
                <a:latin typeface="Constantia" panose="02030602050306030303" pitchFamily="18" charset="0"/>
              </a:rPr>
              <a:t>There are also things like the X.S509 request signing certificate. The certificate is attached to users and they are required to provide the right certificate on any request that they make.</a:t>
            </a:r>
          </a:p>
          <a:p>
            <a:pPr>
              <a:lnSpc>
                <a:spcPct val="200000"/>
              </a:lnSpc>
              <a:buFont typeface="Wingdings" panose="05000000000000000000" pitchFamily="2" charset="2"/>
              <a:buChar char="Ø"/>
            </a:pPr>
            <a:r>
              <a:rPr lang="en-US" sz="2200" dirty="0">
                <a:latin typeface="Constantia" panose="02030602050306030303" pitchFamily="18" charset="0"/>
              </a:rPr>
              <a:t>One can have up to two access keys and have a discretion of making them active or inactive or even deleting them.</a:t>
            </a:r>
          </a:p>
          <a:p>
            <a:pPr>
              <a:lnSpc>
                <a:spcPct val="200000"/>
              </a:lnSpc>
            </a:pPr>
            <a:endParaRPr lang="en-US" sz="2400" dirty="0" smtClean="0">
              <a:latin typeface="Constantia" panose="02030602050306030303" pitchFamily="18" charset="0"/>
            </a:endParaRPr>
          </a:p>
        </p:txBody>
      </p:sp>
    </p:spTree>
    <p:extLst>
      <p:ext uri="{BB962C8B-B14F-4D97-AF65-F5344CB8AC3E}">
        <p14:creationId xmlns:p14="http://schemas.microsoft.com/office/powerpoint/2010/main" val="2713749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480" y="491614"/>
            <a:ext cx="11082047" cy="688258"/>
          </a:xfrm>
        </p:spPr>
        <p:txBody>
          <a:bodyPr>
            <a:normAutofit fontScale="90000"/>
          </a:bodyPr>
          <a:lstStyle/>
          <a:p>
            <a:pPr algn="ctr"/>
            <a:r>
              <a:rPr lang="en-US" b="1" dirty="0">
                <a:solidFill>
                  <a:srgbClr val="00B050"/>
                </a:solidFill>
              </a:rPr>
              <a:t>AWS Managed Policy and Customer Managed Polices</a:t>
            </a:r>
            <a:r>
              <a:rPr lang="en-US" dirty="0"/>
              <a:t/>
            </a:r>
            <a:br>
              <a:rPr lang="en-US" dirty="0"/>
            </a:br>
            <a:endParaRPr lang="en-US" dirty="0"/>
          </a:p>
        </p:txBody>
      </p:sp>
      <p:sp>
        <p:nvSpPr>
          <p:cNvPr id="3" name="Content Placeholder 2"/>
          <p:cNvSpPr>
            <a:spLocks noGrp="1"/>
          </p:cNvSpPr>
          <p:nvPr>
            <p:ph idx="1"/>
          </p:nvPr>
        </p:nvSpPr>
        <p:spPr>
          <a:xfrm>
            <a:off x="127820" y="993059"/>
            <a:ext cx="11739716" cy="5712542"/>
          </a:xfrm>
        </p:spPr>
        <p:txBody>
          <a:bodyPr>
            <a:normAutofit/>
          </a:bodyPr>
          <a:lstStyle/>
          <a:p>
            <a:pPr>
              <a:lnSpc>
                <a:spcPct val="200000"/>
              </a:lnSpc>
              <a:buFont typeface="Wingdings" panose="05000000000000000000" pitchFamily="2" charset="2"/>
              <a:buChar char="Ø"/>
            </a:pPr>
            <a:r>
              <a:rPr lang="en-US" sz="2400" dirty="0" smtClean="0">
                <a:latin typeface="Constantia" panose="02030602050306030303" pitchFamily="18" charset="0"/>
              </a:rPr>
              <a:t>The AWS identity and managed policies provide useful ways to control authorization. </a:t>
            </a:r>
          </a:p>
          <a:p>
            <a:pPr>
              <a:lnSpc>
                <a:spcPct val="200000"/>
              </a:lnSpc>
              <a:buFont typeface="Wingdings" panose="05000000000000000000" pitchFamily="2" charset="2"/>
              <a:buChar char="Ø"/>
            </a:pPr>
            <a:r>
              <a:rPr lang="en-US" sz="2400" dirty="0" smtClean="0">
                <a:latin typeface="Constantia" panose="02030602050306030303" pitchFamily="18" charset="0"/>
              </a:rPr>
              <a:t>The main issues is the who creates the policy and how it should be maintained over time. </a:t>
            </a:r>
          </a:p>
          <a:p>
            <a:pPr>
              <a:lnSpc>
                <a:spcPct val="200000"/>
              </a:lnSpc>
              <a:buFont typeface="Wingdings" panose="05000000000000000000" pitchFamily="2" charset="2"/>
              <a:buChar char="Ø"/>
            </a:pPr>
            <a:r>
              <a:rPr lang="en-US" sz="2400" dirty="0" smtClean="0">
                <a:latin typeface="Constantia" panose="02030602050306030303" pitchFamily="18" charset="0"/>
              </a:rPr>
              <a:t>For the AWS policy, the AWS creates the policy and maintains the policy over time.</a:t>
            </a:r>
          </a:p>
          <a:p>
            <a:pPr>
              <a:lnSpc>
                <a:spcPct val="200000"/>
              </a:lnSpc>
              <a:buFont typeface="Wingdings" panose="05000000000000000000" pitchFamily="2" charset="2"/>
              <a:buChar char="Ø"/>
            </a:pPr>
            <a:r>
              <a:rPr lang="en-US" sz="2400" dirty="0" smtClean="0">
                <a:latin typeface="Constantia" panose="02030602050306030303" pitchFamily="18" charset="0"/>
              </a:rPr>
              <a:t>When using the AWS policy, a new IPI automatically updates itself on the background which is not the case for the customer managed </a:t>
            </a:r>
            <a:r>
              <a:rPr lang="en-US" sz="2400" dirty="0" smtClean="0">
                <a:latin typeface="Constantia" panose="02030602050306030303" pitchFamily="18" charset="0"/>
              </a:rPr>
              <a:t>policies. </a:t>
            </a:r>
            <a:endParaRPr lang="en-US" sz="2400" dirty="0" smtClean="0">
              <a:latin typeface="Constantia" panose="02030602050306030303" pitchFamily="18" charset="0"/>
            </a:endParaRPr>
          </a:p>
          <a:p>
            <a:pPr>
              <a:lnSpc>
                <a:spcPct val="200000"/>
              </a:lnSpc>
            </a:pPr>
            <a:endParaRPr lang="en-US" dirty="0"/>
          </a:p>
        </p:txBody>
      </p:sp>
    </p:spTree>
    <p:extLst>
      <p:ext uri="{BB962C8B-B14F-4D97-AF65-F5344CB8AC3E}">
        <p14:creationId xmlns:p14="http://schemas.microsoft.com/office/powerpoint/2010/main" val="1653547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652" y="108155"/>
            <a:ext cx="11956025" cy="6597445"/>
          </a:xfrm>
          <a:prstGeom prst="rect">
            <a:avLst/>
          </a:prstGeom>
        </p:spPr>
      </p:pic>
    </p:spTree>
    <p:extLst>
      <p:ext uri="{BB962C8B-B14F-4D97-AF65-F5344CB8AC3E}">
        <p14:creationId xmlns:p14="http://schemas.microsoft.com/office/powerpoint/2010/main" val="3577833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678924" cy="894735"/>
          </a:xfrm>
        </p:spPr>
        <p:txBody>
          <a:bodyPr>
            <a:normAutofit fontScale="90000"/>
          </a:bodyPr>
          <a:lstStyle/>
          <a:p>
            <a:pPr algn="ctr"/>
            <a:r>
              <a:rPr lang="en-US" dirty="0">
                <a:solidFill>
                  <a:srgbClr val="00B050"/>
                </a:solidFill>
              </a:rPr>
              <a:t> Customer-managed Policy </a:t>
            </a:r>
            <a:br>
              <a:rPr lang="en-US" dirty="0">
                <a:solidFill>
                  <a:srgbClr val="00B050"/>
                </a:solidFill>
              </a:rPr>
            </a:br>
            <a:r>
              <a:rPr lang="en-US" dirty="0"/>
              <a:t/>
            </a:r>
            <a:br>
              <a:rPr lang="en-US" dirty="0"/>
            </a:br>
            <a:endParaRPr lang="en-US" dirty="0"/>
          </a:p>
        </p:txBody>
      </p:sp>
      <p:sp>
        <p:nvSpPr>
          <p:cNvPr id="3" name="Content Placeholder 2"/>
          <p:cNvSpPr>
            <a:spLocks noGrp="1"/>
          </p:cNvSpPr>
          <p:nvPr>
            <p:ph idx="1"/>
          </p:nvPr>
        </p:nvSpPr>
        <p:spPr>
          <a:xfrm>
            <a:off x="226143" y="1347019"/>
            <a:ext cx="11680722" cy="5358581"/>
          </a:xfrm>
        </p:spPr>
        <p:txBody>
          <a:bodyPr>
            <a:normAutofit/>
          </a:bodyPr>
          <a:lstStyle/>
          <a:p>
            <a:pPr>
              <a:lnSpc>
                <a:spcPct val="200000"/>
              </a:lnSpc>
              <a:buFont typeface="Wingdings" panose="05000000000000000000" pitchFamily="2" charset="2"/>
              <a:buChar char="Ø"/>
            </a:pPr>
            <a:r>
              <a:rPr lang="en-US" sz="2400" dirty="0" smtClean="0">
                <a:latin typeface="Constantia" panose="02030602050306030303" pitchFamily="18" charset="0"/>
              </a:rPr>
              <a:t>The </a:t>
            </a:r>
            <a:r>
              <a:rPr lang="en-US" sz="2400" dirty="0" smtClean="0">
                <a:latin typeface="Constantia" panose="02030602050306030303" pitchFamily="18" charset="0"/>
              </a:rPr>
              <a:t>customer managed policy have two options namely Inline and Managed Policies. </a:t>
            </a:r>
          </a:p>
          <a:p>
            <a:pPr>
              <a:lnSpc>
                <a:spcPct val="200000"/>
              </a:lnSpc>
              <a:buFont typeface="Wingdings" panose="05000000000000000000" pitchFamily="2" charset="2"/>
              <a:buChar char="Ø"/>
            </a:pPr>
            <a:r>
              <a:rPr lang="en-US" sz="2400" dirty="0">
                <a:latin typeface="Constantia" panose="02030602050306030303" pitchFamily="18" charset="0"/>
              </a:rPr>
              <a:t>An inline policy is a policy that you imbed inside a user group or rows and is restricted to only using it in one </a:t>
            </a:r>
            <a:r>
              <a:rPr lang="en-US" sz="2400" dirty="0" smtClean="0">
                <a:latin typeface="Constantia" panose="02030602050306030303" pitchFamily="18" charset="0"/>
              </a:rPr>
              <a:t>identity.</a:t>
            </a:r>
          </a:p>
          <a:p>
            <a:pPr>
              <a:lnSpc>
                <a:spcPct val="200000"/>
              </a:lnSpc>
              <a:buFont typeface="Wingdings" panose="05000000000000000000" pitchFamily="2" charset="2"/>
              <a:buChar char="Ø"/>
            </a:pPr>
            <a:r>
              <a:rPr lang="en-US" sz="2400" dirty="0">
                <a:latin typeface="Constantia" panose="02030602050306030303" pitchFamily="18" charset="0"/>
              </a:rPr>
              <a:t>Managed Policy has a policy object that you can attach to multiple groups or multiple rows and is a re-usable type of policy. </a:t>
            </a:r>
            <a:endParaRPr lang="en-US" sz="2400" dirty="0" smtClean="0">
              <a:latin typeface="Constantia" panose="02030602050306030303" pitchFamily="18" charset="0"/>
            </a:endParaRPr>
          </a:p>
        </p:txBody>
      </p:sp>
    </p:spTree>
    <p:extLst>
      <p:ext uri="{BB962C8B-B14F-4D97-AF65-F5344CB8AC3E}">
        <p14:creationId xmlns:p14="http://schemas.microsoft.com/office/powerpoint/2010/main" val="2590980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00B050"/>
                </a:solidFill>
              </a:rPr>
              <a:t>Cont... </a:t>
            </a:r>
            <a:r>
              <a:rPr lang="en-US" dirty="0"/>
              <a:t/>
            </a:r>
            <a:br>
              <a:rPr lang="en-US" dirty="0"/>
            </a:br>
            <a:endParaRPr lang="en-US" dirty="0"/>
          </a:p>
        </p:txBody>
      </p:sp>
      <p:sp>
        <p:nvSpPr>
          <p:cNvPr id="3" name="Content Placeholder 2"/>
          <p:cNvSpPr>
            <a:spLocks noGrp="1"/>
          </p:cNvSpPr>
          <p:nvPr>
            <p:ph idx="1"/>
          </p:nvPr>
        </p:nvSpPr>
        <p:spPr>
          <a:xfrm>
            <a:off x="265471" y="1484670"/>
            <a:ext cx="11749547" cy="5373329"/>
          </a:xfrm>
        </p:spPr>
        <p:txBody>
          <a:bodyPr>
            <a:normAutofit fontScale="92500" lnSpcReduction="20000"/>
          </a:bodyPr>
          <a:lstStyle/>
          <a:p>
            <a:pPr>
              <a:lnSpc>
                <a:spcPct val="200000"/>
              </a:lnSpc>
              <a:buFont typeface="Wingdings" panose="05000000000000000000" pitchFamily="2" charset="2"/>
              <a:buChar char="Ø"/>
            </a:pPr>
            <a:r>
              <a:rPr lang="en-US" sz="2400" dirty="0">
                <a:latin typeface="Constantia" panose="02030602050306030303" pitchFamily="18" charset="0"/>
              </a:rPr>
              <a:t>Inline management give us important mechanism but they are limited in that they are not reusable and their identity is specific. This makes it to have a high administrative costs potentially leveraging them in maintaining them over time</a:t>
            </a:r>
            <a:r>
              <a:rPr lang="en-US" sz="2400" dirty="0" smtClean="0">
                <a:latin typeface="Constantia" panose="02030602050306030303" pitchFamily="18" charset="0"/>
              </a:rPr>
              <a:t>.</a:t>
            </a:r>
          </a:p>
          <a:p>
            <a:pPr>
              <a:lnSpc>
                <a:spcPct val="200000"/>
              </a:lnSpc>
              <a:buFont typeface="Wingdings" panose="05000000000000000000" pitchFamily="2" charset="2"/>
              <a:buChar char="Ø"/>
            </a:pPr>
            <a:r>
              <a:rPr lang="en-US" sz="2400" dirty="0" smtClean="0">
                <a:latin typeface="Constantia" panose="02030602050306030303" pitchFamily="18" charset="0"/>
              </a:rPr>
              <a:t>The main question when it comes to the two policies is control.</a:t>
            </a:r>
          </a:p>
          <a:p>
            <a:pPr>
              <a:lnSpc>
                <a:spcPct val="200000"/>
              </a:lnSpc>
              <a:buFont typeface="Wingdings" panose="05000000000000000000" pitchFamily="2" charset="2"/>
              <a:buChar char="Ø"/>
            </a:pPr>
            <a:r>
              <a:rPr lang="en-US" sz="2400" dirty="0" smtClean="0">
                <a:latin typeface="Constantia" panose="02030602050306030303" pitchFamily="18" charset="0"/>
              </a:rPr>
              <a:t>The customer managed policy have a significant amount of control while the AWS policy is managed and controlled over time. </a:t>
            </a:r>
          </a:p>
          <a:p>
            <a:pPr>
              <a:lnSpc>
                <a:spcPct val="200000"/>
              </a:lnSpc>
              <a:buFont typeface="Wingdings" panose="05000000000000000000" pitchFamily="2" charset="2"/>
              <a:buChar char="Ø"/>
            </a:pPr>
            <a:r>
              <a:rPr lang="en-US" sz="2400" dirty="0" smtClean="0">
                <a:latin typeface="Constantia" panose="02030602050306030303" pitchFamily="18" charset="0"/>
              </a:rPr>
              <a:t>The main limitation when it comes to use of customer managed is the requirement to add every new command.</a:t>
            </a:r>
          </a:p>
          <a:p>
            <a:pPr>
              <a:lnSpc>
                <a:spcPct val="150000"/>
              </a:lnSpc>
            </a:pPr>
            <a:endParaRPr lang="en-US" dirty="0"/>
          </a:p>
        </p:txBody>
      </p:sp>
    </p:spTree>
    <p:extLst>
      <p:ext uri="{BB962C8B-B14F-4D97-AF65-F5344CB8AC3E}">
        <p14:creationId xmlns:p14="http://schemas.microsoft.com/office/powerpoint/2010/main" val="79638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45574"/>
          </a:xfrm>
        </p:spPr>
        <p:txBody>
          <a:bodyPr>
            <a:normAutofit fontScale="90000"/>
          </a:bodyPr>
          <a:lstStyle/>
          <a:p>
            <a:r>
              <a:rPr lang="en-US" b="1" dirty="0" smtClean="0">
                <a:solidFill>
                  <a:srgbClr val="00B050"/>
                </a:solidFill>
              </a:rPr>
              <a:t>Cont... </a:t>
            </a:r>
            <a:r>
              <a:rPr lang="en-US" dirty="0"/>
              <a:t/>
            </a:r>
            <a:br>
              <a:rPr lang="en-US" dirty="0"/>
            </a:br>
            <a:endParaRPr lang="en-US" dirty="0"/>
          </a:p>
        </p:txBody>
      </p:sp>
      <p:sp>
        <p:nvSpPr>
          <p:cNvPr id="3" name="Content Placeholder 2"/>
          <p:cNvSpPr>
            <a:spLocks noGrp="1"/>
          </p:cNvSpPr>
          <p:nvPr>
            <p:ph idx="1"/>
          </p:nvPr>
        </p:nvSpPr>
        <p:spPr>
          <a:xfrm>
            <a:off x="108155" y="1356852"/>
            <a:ext cx="12015019" cy="5501147"/>
          </a:xfrm>
        </p:spPr>
        <p:txBody>
          <a:bodyPr>
            <a:noAutofit/>
          </a:bodyPr>
          <a:lstStyle/>
          <a:p>
            <a:pPr>
              <a:lnSpc>
                <a:spcPct val="200000"/>
              </a:lnSpc>
              <a:buFont typeface="Wingdings" panose="05000000000000000000" pitchFamily="2" charset="2"/>
              <a:buChar char="Ø"/>
            </a:pPr>
            <a:r>
              <a:rPr lang="en-US" sz="2400" dirty="0">
                <a:latin typeface="Constantia" panose="02030602050306030303" pitchFamily="18" charset="0"/>
              </a:rPr>
              <a:t>The different types of policies are for different use cases. In most cases, </a:t>
            </a:r>
            <a:r>
              <a:rPr lang="en-US" sz="2400" dirty="0" smtClean="0">
                <a:latin typeface="Constantia" panose="02030602050306030303" pitchFamily="18" charset="0"/>
              </a:rPr>
              <a:t>it is  recommended </a:t>
            </a:r>
            <a:r>
              <a:rPr lang="en-US" sz="2400" dirty="0">
                <a:latin typeface="Constantia" panose="02030602050306030303" pitchFamily="18" charset="0"/>
              </a:rPr>
              <a:t>that you use managed policies instead of inline policies. </a:t>
            </a:r>
            <a:endParaRPr lang="en-US" sz="2400" dirty="0" smtClean="0">
              <a:latin typeface="Constantia" panose="02030602050306030303" pitchFamily="18" charset="0"/>
            </a:endParaRPr>
          </a:p>
          <a:p>
            <a:pPr>
              <a:lnSpc>
                <a:spcPct val="200000"/>
              </a:lnSpc>
              <a:buFont typeface="Wingdings" panose="05000000000000000000" pitchFamily="2" charset="2"/>
              <a:buChar char="Ø"/>
            </a:pPr>
            <a:r>
              <a:rPr lang="en-US" sz="2400" dirty="0" smtClean="0">
                <a:latin typeface="Constantia" panose="02030602050306030303" pitchFamily="18" charset="0"/>
              </a:rPr>
              <a:t>This is because managed policies provide us with the following features : </a:t>
            </a:r>
          </a:p>
          <a:p>
            <a:pPr lvl="1">
              <a:lnSpc>
                <a:spcPct val="200000"/>
              </a:lnSpc>
              <a:buFont typeface="Wingdings" panose="05000000000000000000" pitchFamily="2" charset="2"/>
              <a:buChar char="§"/>
            </a:pPr>
            <a:r>
              <a:rPr lang="en-US" sz="1900" dirty="0">
                <a:latin typeface="Constantia" panose="02030602050306030303" pitchFamily="18" charset="0"/>
              </a:rPr>
              <a:t>Reusability - A single managed policy can be attached to multiple principal entities (users, groups, and roles</a:t>
            </a:r>
            <a:r>
              <a:rPr lang="en-US" sz="1900" dirty="0" smtClean="0">
                <a:latin typeface="Constantia" panose="02030602050306030303" pitchFamily="18" charset="0"/>
              </a:rPr>
              <a:t>).</a:t>
            </a:r>
          </a:p>
          <a:p>
            <a:pPr lvl="1">
              <a:lnSpc>
                <a:spcPct val="200000"/>
              </a:lnSpc>
              <a:buFont typeface="Wingdings" panose="05000000000000000000" pitchFamily="2" charset="2"/>
              <a:buChar char="§"/>
            </a:pPr>
            <a:r>
              <a:rPr lang="en-US" sz="1900" dirty="0" smtClean="0">
                <a:latin typeface="Constantia" panose="02030602050306030303" pitchFamily="18" charset="0"/>
              </a:rPr>
              <a:t>Central </a:t>
            </a:r>
            <a:r>
              <a:rPr lang="en-US" sz="1900" dirty="0">
                <a:latin typeface="Constantia" panose="02030602050306030303" pitchFamily="18" charset="0"/>
              </a:rPr>
              <a:t>change management - When you change a managed policy, the change is applied to all principal entities that the policy is attached to. For example, if you want to add permission for a new AWS API, you can update the managed policy to add the permission.</a:t>
            </a:r>
          </a:p>
        </p:txBody>
      </p:sp>
    </p:spTree>
    <p:extLst>
      <p:ext uri="{BB962C8B-B14F-4D97-AF65-F5344CB8AC3E}">
        <p14:creationId xmlns:p14="http://schemas.microsoft.com/office/powerpoint/2010/main" val="1534559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66916"/>
          </a:xfrm>
        </p:spPr>
        <p:txBody>
          <a:bodyPr>
            <a:normAutofit fontScale="90000"/>
          </a:bodyPr>
          <a:lstStyle/>
          <a:p>
            <a:r>
              <a:rPr lang="en-US" b="1" dirty="0" smtClean="0">
                <a:solidFill>
                  <a:srgbClr val="00B050"/>
                </a:solidFill>
              </a:rPr>
              <a:t>Cont… </a:t>
            </a:r>
            <a:r>
              <a:rPr lang="en-US" dirty="0"/>
              <a:t/>
            </a:r>
            <a:br>
              <a:rPr lang="en-US" dirty="0"/>
            </a:br>
            <a:endParaRPr lang="en-US" dirty="0"/>
          </a:p>
        </p:txBody>
      </p:sp>
      <p:sp>
        <p:nvSpPr>
          <p:cNvPr id="3" name="Content Placeholder 2"/>
          <p:cNvSpPr>
            <a:spLocks noGrp="1"/>
          </p:cNvSpPr>
          <p:nvPr>
            <p:ph idx="1"/>
          </p:nvPr>
        </p:nvSpPr>
        <p:spPr>
          <a:xfrm>
            <a:off x="324465" y="1376516"/>
            <a:ext cx="11720051" cy="5481483"/>
          </a:xfrm>
        </p:spPr>
        <p:txBody>
          <a:bodyPr>
            <a:noAutofit/>
          </a:bodyPr>
          <a:lstStyle/>
          <a:p>
            <a:pPr>
              <a:lnSpc>
                <a:spcPct val="200000"/>
              </a:lnSpc>
              <a:buFont typeface="Wingdings" panose="05000000000000000000" pitchFamily="2" charset="2"/>
              <a:buChar char="Ø"/>
            </a:pPr>
            <a:r>
              <a:rPr lang="en-US" sz="2200" dirty="0" smtClean="0">
                <a:latin typeface="Constantia" panose="02030602050306030303" pitchFamily="18" charset="0"/>
              </a:rPr>
              <a:t>Managed policies also provide delegating permission </a:t>
            </a:r>
            <a:r>
              <a:rPr lang="en-US" sz="2200" dirty="0">
                <a:latin typeface="Constantia" panose="02030602050306030303" pitchFamily="18" charset="0"/>
              </a:rPr>
              <a:t>and management. </a:t>
            </a:r>
            <a:r>
              <a:rPr lang="en-US" sz="2200" dirty="0" smtClean="0">
                <a:latin typeface="Constantia" panose="02030602050306030303" pitchFamily="18" charset="0"/>
              </a:rPr>
              <a:t>You </a:t>
            </a:r>
            <a:r>
              <a:rPr lang="en-US" sz="2200" dirty="0">
                <a:latin typeface="Constantia" panose="02030602050306030303" pitchFamily="18" charset="0"/>
              </a:rPr>
              <a:t>can allow users in your AWS account to attach and detach policies while maintaining control over the permissions defined in those policies</a:t>
            </a:r>
            <a:r>
              <a:rPr lang="en-US" sz="2200" dirty="0" smtClean="0">
                <a:latin typeface="Constantia" panose="02030602050306030303" pitchFamily="18" charset="0"/>
              </a:rPr>
              <a:t>. Some came be full time with unrestricted authority to create and delete policies while others have limited authority. </a:t>
            </a:r>
          </a:p>
          <a:p>
            <a:pPr>
              <a:lnSpc>
                <a:spcPct val="200000"/>
              </a:lnSpc>
              <a:buFont typeface="Wingdings" panose="05000000000000000000" pitchFamily="2" charset="2"/>
              <a:buChar char="Ø"/>
            </a:pPr>
            <a:r>
              <a:rPr lang="en-US" sz="2200" dirty="0" smtClean="0">
                <a:latin typeface="Constantia" panose="02030602050306030303" pitchFamily="18" charset="0"/>
              </a:rPr>
              <a:t>It also have automatic updates for AWS </a:t>
            </a:r>
            <a:r>
              <a:rPr lang="en-US" sz="2200" dirty="0">
                <a:latin typeface="Constantia" panose="02030602050306030303" pitchFamily="18" charset="0"/>
              </a:rPr>
              <a:t>managed policies. AWS maintains AWS managed policies and updates them when necessary </a:t>
            </a:r>
            <a:r>
              <a:rPr lang="en-US" sz="2200" dirty="0" smtClean="0">
                <a:latin typeface="Constantia" panose="02030602050306030303" pitchFamily="18" charset="0"/>
              </a:rPr>
              <a:t>without </a:t>
            </a:r>
            <a:r>
              <a:rPr lang="en-US" sz="2200" dirty="0">
                <a:latin typeface="Constantia" panose="02030602050306030303" pitchFamily="18" charset="0"/>
              </a:rPr>
              <a:t>you having to make changes. The updates are automatically applied to the principal entities that you have attached the AWS managed policy to. </a:t>
            </a:r>
          </a:p>
        </p:txBody>
      </p:sp>
    </p:spTree>
    <p:extLst>
      <p:ext uri="{BB962C8B-B14F-4D97-AF65-F5344CB8AC3E}">
        <p14:creationId xmlns:p14="http://schemas.microsoft.com/office/powerpoint/2010/main" val="2315534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00B050"/>
                </a:solidFill>
              </a:rPr>
              <a:t>End</a:t>
            </a:r>
            <a:r>
              <a:rPr lang="en-US" dirty="0"/>
              <a:t/>
            </a:r>
            <a:br>
              <a:rPr lang="en-US" dirty="0"/>
            </a:br>
            <a:endParaRPr lang="en-US" dirty="0"/>
          </a:p>
        </p:txBody>
      </p:sp>
      <p:sp>
        <p:nvSpPr>
          <p:cNvPr id="3" name="Content Placeholder 2"/>
          <p:cNvSpPr>
            <a:spLocks noGrp="1"/>
          </p:cNvSpPr>
          <p:nvPr>
            <p:ph idx="1"/>
          </p:nvPr>
        </p:nvSpPr>
        <p:spPr>
          <a:xfrm>
            <a:off x="255639" y="1337187"/>
            <a:ext cx="11867535" cy="5407742"/>
          </a:xfrm>
        </p:spPr>
        <p:txBody>
          <a:bodyPr>
            <a:noAutofit/>
          </a:bodyPr>
          <a:lstStyle/>
          <a:p>
            <a:pPr>
              <a:lnSpc>
                <a:spcPct val="200000"/>
              </a:lnSpc>
              <a:buFont typeface="Wingdings" panose="05000000000000000000" pitchFamily="2" charset="2"/>
              <a:buChar char="Ø"/>
            </a:pPr>
            <a:r>
              <a:rPr lang="en-US" sz="2200" dirty="0">
                <a:latin typeface="Constantia" panose="02030602050306030303" pitchFamily="18" charset="0"/>
              </a:rPr>
              <a:t>Inline policies are useful if you want to maintain a strict one-to-one relationship between a policy and the identity that it's applied to. </a:t>
            </a:r>
            <a:endParaRPr lang="en-US" sz="2200" dirty="0" smtClean="0">
              <a:latin typeface="Constantia" panose="02030602050306030303" pitchFamily="18" charset="0"/>
            </a:endParaRPr>
          </a:p>
          <a:p>
            <a:pPr>
              <a:lnSpc>
                <a:spcPct val="200000"/>
              </a:lnSpc>
              <a:buFont typeface="Wingdings" panose="05000000000000000000" pitchFamily="2" charset="2"/>
              <a:buChar char="Ø"/>
            </a:pPr>
            <a:r>
              <a:rPr lang="en-US" sz="2200" dirty="0" smtClean="0">
                <a:latin typeface="Constantia" panose="02030602050306030303" pitchFamily="18" charset="0"/>
              </a:rPr>
              <a:t>When </a:t>
            </a:r>
            <a:r>
              <a:rPr lang="en-US" sz="2200" dirty="0">
                <a:latin typeface="Constantia" panose="02030602050306030303" pitchFamily="18" charset="0"/>
              </a:rPr>
              <a:t>you use an inline policy, the permissions in the policy cannot be inadvertently attached to the wrong identity. </a:t>
            </a:r>
            <a:endParaRPr lang="en-US" sz="2200" dirty="0" smtClean="0">
              <a:latin typeface="Constantia" panose="02030602050306030303" pitchFamily="18" charset="0"/>
            </a:endParaRPr>
          </a:p>
          <a:p>
            <a:pPr>
              <a:lnSpc>
                <a:spcPct val="200000"/>
              </a:lnSpc>
              <a:buFont typeface="Wingdings" panose="05000000000000000000" pitchFamily="2" charset="2"/>
              <a:buChar char="Ø"/>
            </a:pPr>
            <a:r>
              <a:rPr lang="en-US" sz="2200" dirty="0" smtClean="0">
                <a:latin typeface="Constantia" panose="02030602050306030303" pitchFamily="18" charset="0"/>
              </a:rPr>
              <a:t>In </a:t>
            </a:r>
            <a:r>
              <a:rPr lang="en-US" sz="2200" dirty="0">
                <a:latin typeface="Constantia" panose="02030602050306030303" pitchFamily="18" charset="0"/>
              </a:rPr>
              <a:t>addition, when you use the AWS Management Console to delete that identity, the policies embedded in the identity are deleted as well. That's because they are part of the principal entity. </a:t>
            </a:r>
          </a:p>
        </p:txBody>
      </p:sp>
    </p:spTree>
    <p:extLst>
      <p:ext uri="{BB962C8B-B14F-4D97-AF65-F5344CB8AC3E}">
        <p14:creationId xmlns:p14="http://schemas.microsoft.com/office/powerpoint/2010/main" val="3912495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834" y="580103"/>
            <a:ext cx="11386847" cy="865239"/>
          </a:xfrm>
        </p:spPr>
        <p:txBody>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147484" y="1179871"/>
            <a:ext cx="11749548" cy="5594555"/>
          </a:xfrm>
        </p:spPr>
        <p:txBody>
          <a:bodyPr/>
          <a:lstStyle/>
          <a:p>
            <a:pPr>
              <a:lnSpc>
                <a:spcPct val="200000"/>
              </a:lnSpc>
              <a:buFont typeface="Wingdings" panose="05000000000000000000" pitchFamily="2" charset="2"/>
              <a:buChar char="Ø"/>
            </a:pPr>
            <a:r>
              <a:rPr lang="en-US" dirty="0" smtClean="0">
                <a:latin typeface="Constantia" panose="02030602050306030303" pitchFamily="18" charset="0"/>
              </a:rPr>
              <a:t>Castle, B. (2019</a:t>
            </a:r>
            <a:r>
              <a:rPr lang="en-US" dirty="0">
                <a:latin typeface="Constantia" panose="02030602050306030303" pitchFamily="18" charset="0"/>
              </a:rPr>
              <a:t>, September). User Credentials - 1-minute IAM - Amazon Web </a:t>
            </a:r>
            <a:r>
              <a:rPr lang="en-US" dirty="0" smtClean="0">
                <a:latin typeface="Constantia" panose="02030602050306030303" pitchFamily="18" charset="0"/>
              </a:rPr>
              <a:t>Services. </a:t>
            </a:r>
            <a:r>
              <a:rPr lang="en-US" dirty="0">
                <a:latin typeface="Constantia" panose="02030602050306030303" pitchFamily="18" charset="0"/>
              </a:rPr>
              <a:t>Retrieved from </a:t>
            </a:r>
            <a:r>
              <a:rPr lang="en-US" dirty="0">
                <a:latin typeface="Constantia" panose="02030602050306030303" pitchFamily="18" charset="0"/>
                <a:hlinkClick r:id="rId2"/>
              </a:rPr>
              <a:t>https://</a:t>
            </a:r>
            <a:r>
              <a:rPr lang="en-US" dirty="0" smtClean="0">
                <a:latin typeface="Constantia" panose="02030602050306030303" pitchFamily="18" charset="0"/>
                <a:hlinkClick r:id="rId2"/>
              </a:rPr>
              <a:t>www.youtube.com/watch?v=OZsmKaIz_M0&amp;feature=youtu.be</a:t>
            </a:r>
            <a:endParaRPr lang="en-US" dirty="0" smtClean="0">
              <a:latin typeface="Constantia" panose="02030602050306030303" pitchFamily="18" charset="0"/>
            </a:endParaRPr>
          </a:p>
          <a:p>
            <a:pPr>
              <a:lnSpc>
                <a:spcPct val="200000"/>
              </a:lnSpc>
              <a:buFont typeface="Wingdings" panose="05000000000000000000" pitchFamily="2" charset="2"/>
              <a:buChar char="Ø"/>
            </a:pPr>
            <a:r>
              <a:rPr lang="en-US" dirty="0" smtClean="0">
                <a:latin typeface="Constantia" panose="02030602050306030303" pitchFamily="18" charset="0"/>
              </a:rPr>
              <a:t>Castle, B. (2019</a:t>
            </a:r>
            <a:r>
              <a:rPr lang="en-US" dirty="0">
                <a:latin typeface="Constantia" panose="02030602050306030303" pitchFamily="18" charset="0"/>
              </a:rPr>
              <a:t>, October). Inline vs Managed Policies - 1-minute IAM - Amazon Web </a:t>
            </a:r>
            <a:r>
              <a:rPr lang="en-US" dirty="0" smtClean="0">
                <a:latin typeface="Constantia" panose="02030602050306030303" pitchFamily="18" charset="0"/>
              </a:rPr>
              <a:t>Services. </a:t>
            </a:r>
            <a:r>
              <a:rPr lang="en-US" dirty="0">
                <a:latin typeface="Constantia" panose="02030602050306030303" pitchFamily="18" charset="0"/>
              </a:rPr>
              <a:t>Retrieved from https://www.youtube.com/watch?v=s2K-UYwLhoc&amp;feature=youtu.be</a:t>
            </a:r>
          </a:p>
        </p:txBody>
      </p:sp>
    </p:spTree>
    <p:extLst>
      <p:ext uri="{BB962C8B-B14F-4D97-AF65-F5344CB8AC3E}">
        <p14:creationId xmlns:p14="http://schemas.microsoft.com/office/powerpoint/2010/main" val="61634269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307</TotalTime>
  <Words>1572</Words>
  <Application>Microsoft Office PowerPoint</Application>
  <PresentationFormat>Widescreen</PresentationFormat>
  <Paragraphs>67</Paragraphs>
  <Slides>13</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Constantia</vt:lpstr>
      <vt:lpstr>Trebuchet MS</vt:lpstr>
      <vt:lpstr>Wingdings</vt:lpstr>
      <vt:lpstr>Wingdings 3</vt:lpstr>
      <vt:lpstr>Facet</vt:lpstr>
      <vt:lpstr>Credential Management and AWS &amp; Customer Managed Policies Name Institution of Affiliation </vt:lpstr>
      <vt:lpstr>Credentials Management</vt:lpstr>
      <vt:lpstr>Managing User Credentials</vt:lpstr>
      <vt:lpstr>PowerPoint Presentation</vt:lpstr>
      <vt:lpstr>Managing User Credentials Cont...</vt:lpstr>
      <vt:lpstr>AWS Managed Policy and Customer Managed Polices </vt:lpstr>
      <vt:lpstr>PowerPoint Presentation</vt:lpstr>
      <vt:lpstr> Customer-managed Policy   </vt:lpstr>
      <vt:lpstr>Cont...  </vt:lpstr>
      <vt:lpstr>Cont...  </vt:lpstr>
      <vt:lpstr>Cont…  </vt:lpstr>
      <vt:lpstr>End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Credential management and AWS managed and Customer Managed Policies.</dc:title>
  <dc:creator>User</dc:creator>
  <cp:lastModifiedBy>HP</cp:lastModifiedBy>
  <cp:revision>27</cp:revision>
  <dcterms:created xsi:type="dcterms:W3CDTF">2020-12-04T12:14:02Z</dcterms:created>
  <dcterms:modified xsi:type="dcterms:W3CDTF">2020-12-04T17:47:10Z</dcterms:modified>
</cp:coreProperties>
</file>